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304" r:id="rId3"/>
    <p:sldId id="257" r:id="rId4"/>
    <p:sldId id="310" r:id="rId5"/>
    <p:sldId id="258" r:id="rId6"/>
    <p:sldId id="305" r:id="rId7"/>
    <p:sldId id="259" r:id="rId8"/>
    <p:sldId id="260" r:id="rId9"/>
    <p:sldId id="261" r:id="rId10"/>
    <p:sldId id="311" r:id="rId11"/>
    <p:sldId id="262" r:id="rId12"/>
    <p:sldId id="263" r:id="rId13"/>
    <p:sldId id="264" r:id="rId14"/>
    <p:sldId id="265" r:id="rId15"/>
    <p:sldId id="266" r:id="rId16"/>
    <p:sldId id="267" r:id="rId17"/>
    <p:sldId id="268" r:id="rId18"/>
    <p:sldId id="269" r:id="rId19"/>
    <p:sldId id="273" r:id="rId20"/>
    <p:sldId id="274" r:id="rId21"/>
    <p:sldId id="276" r:id="rId22"/>
    <p:sldId id="279" r:id="rId23"/>
    <p:sldId id="280" r:id="rId24"/>
    <p:sldId id="308" r:id="rId25"/>
    <p:sldId id="309" r:id="rId26"/>
    <p:sldId id="281" r:id="rId27"/>
    <p:sldId id="307" r:id="rId28"/>
    <p:sldId id="270" r:id="rId29"/>
    <p:sldId id="275" r:id="rId30"/>
    <p:sldId id="277" r:id="rId31"/>
    <p:sldId id="278" r:id="rId32"/>
    <p:sldId id="271" r:id="rId33"/>
    <p:sldId id="282" r:id="rId34"/>
    <p:sldId id="284" r:id="rId35"/>
    <p:sldId id="285" r:id="rId36"/>
    <p:sldId id="272" r:id="rId37"/>
    <p:sldId id="286" r:id="rId3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275" autoAdjust="0"/>
    <p:restoredTop sz="94627"/>
  </p:normalViewPr>
  <p:slideViewPr>
    <p:cSldViewPr>
      <p:cViewPr varScale="1">
        <p:scale>
          <a:sx n="93" d="100"/>
          <a:sy n="93" d="100"/>
        </p:scale>
        <p:origin x="1728" y="2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image1.jpeg>
</file>

<file path=ppt/media/image10.png>
</file>

<file path=ppt/media/image11.tiff>
</file>

<file path=ppt/media/image12.jpeg>
</file>

<file path=ppt/media/image13.jpeg>
</file>

<file path=ppt/media/image14.jpeg>
</file>

<file path=ppt/media/image15.png>
</file>

<file path=ppt/media/image16.png>
</file>

<file path=ppt/media/image17.gif>
</file>

<file path=ppt/media/image18.png>
</file>

<file path=ppt/media/image19.jpeg>
</file>

<file path=ppt/media/image2.tiff>
</file>

<file path=ppt/media/image20.png>
</file>

<file path=ppt/media/image21.gif>
</file>

<file path=ppt/media/image22.png>
</file>

<file path=ppt/media/image23.png>
</file>

<file path=ppt/media/image3.jpeg>
</file>

<file path=ppt/media/image4.jpeg>
</file>

<file path=ppt/media/image5.gif>
</file>

<file path=ppt/media/image6.jpeg>
</file>

<file path=ppt/media/image7.tiff>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52F4097-FE3D-4EC9-A4ED-10EF26B1D56A}" type="datetimeFigureOut">
              <a:rPr lang="en-US" smtClean="0"/>
              <a:pPr/>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2F4097-FE3D-4EC9-A4ED-10EF26B1D56A}" type="datetimeFigureOut">
              <a:rPr lang="en-US" smtClean="0"/>
              <a:pPr/>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2F4097-FE3D-4EC9-A4ED-10EF26B1D56A}" type="datetimeFigureOut">
              <a:rPr lang="en-US" smtClean="0"/>
              <a:pPr/>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2F4097-FE3D-4EC9-A4ED-10EF26B1D56A}" type="datetimeFigureOut">
              <a:rPr lang="en-US" smtClean="0"/>
              <a:pPr/>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52F4097-FE3D-4EC9-A4ED-10EF26B1D56A}" type="datetimeFigureOut">
              <a:rPr lang="en-US" smtClean="0"/>
              <a:pPr/>
              <a:t>1/25/18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52F4097-FE3D-4EC9-A4ED-10EF26B1D56A}" type="datetimeFigureOut">
              <a:rPr lang="en-US" smtClean="0"/>
              <a:pPr/>
              <a:t>1/25/18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52F4097-FE3D-4EC9-A4ED-10EF26B1D56A}" type="datetimeFigureOut">
              <a:rPr lang="en-US" smtClean="0"/>
              <a:pPr/>
              <a:t>1/25/18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52F4097-FE3D-4EC9-A4ED-10EF26B1D56A}" type="datetimeFigureOut">
              <a:rPr lang="en-US" smtClean="0"/>
              <a:pPr/>
              <a:t>1/25/18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2F4097-FE3D-4EC9-A4ED-10EF26B1D56A}" type="datetimeFigureOut">
              <a:rPr lang="en-US" smtClean="0"/>
              <a:pPr/>
              <a:t>1/25/18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52F4097-FE3D-4EC9-A4ED-10EF26B1D56A}" type="datetimeFigureOut">
              <a:rPr lang="en-US" smtClean="0"/>
              <a:pPr/>
              <a:t>1/25/18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52F4097-FE3D-4EC9-A4ED-10EF26B1D56A}" type="datetimeFigureOut">
              <a:rPr lang="en-US" smtClean="0"/>
              <a:pPr/>
              <a:t>1/25/18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52F4097-FE3D-4EC9-A4ED-10EF26B1D56A}" type="datetimeFigureOut">
              <a:rPr lang="en-US" smtClean="0"/>
              <a:pPr/>
              <a:t>1/25/18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8DDB55-F7C9-43A9-A4C1-CA0621CC8D37}" type="slidenum">
              <a:rPr lang="en-US" smtClean="0"/>
              <a:pPr/>
              <a:t>‹#›</a:t>
            </a:fld>
            <a:endParaRPr lang="en-US"/>
          </a:p>
        </p:txBody>
      </p:sp>
    </p:spTree>
    <p:extLst>
      <p:ext uri="{BB962C8B-B14F-4D97-AF65-F5344CB8AC3E}">
        <p14:creationId xmlns:p14="http://schemas.microsoft.com/office/powerpoint/2010/main" val="28267325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jpeg"/><Relationship Id="rId3" Type="http://schemas.openxmlformats.org/officeDocument/2006/relationships/image" Target="../media/image1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gif"/></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youtube.com/watch?v=yJDv-zdhzMY"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5900" y="1258775"/>
            <a:ext cx="6172200" cy="2351562"/>
          </a:xfrm>
        </p:spPr>
        <p:txBody>
          <a:bodyPr>
            <a:normAutofit fontScale="90000"/>
          </a:bodyPr>
          <a:lstStyle/>
          <a:p>
            <a:r>
              <a:rPr lang="en-US" dirty="0" smtClean="0"/>
              <a:t>CS3205 – HCI in Software Development</a:t>
            </a:r>
            <a:br>
              <a:rPr lang="en-US" dirty="0" smtClean="0"/>
            </a:br>
            <a:r>
              <a:rPr lang="en-US" dirty="0" smtClean="0"/>
              <a:t/>
            </a:r>
            <a:br>
              <a:rPr lang="en-US" dirty="0" smtClean="0"/>
            </a:br>
            <a:r>
              <a:rPr lang="en-US" dirty="0" smtClean="0"/>
              <a:t>History Of HCI</a:t>
            </a:r>
            <a:endParaRPr lang="en-US" dirty="0"/>
          </a:p>
        </p:txBody>
      </p:sp>
      <p:sp>
        <p:nvSpPr>
          <p:cNvPr id="3" name="Subtitle 2"/>
          <p:cNvSpPr>
            <a:spLocks noGrp="1"/>
          </p:cNvSpPr>
          <p:nvPr>
            <p:ph type="subTitle" idx="1"/>
          </p:nvPr>
        </p:nvSpPr>
        <p:spPr>
          <a:xfrm>
            <a:off x="1485900" y="4211638"/>
            <a:ext cx="6172200" cy="1655762"/>
          </a:xfrm>
        </p:spPr>
        <p:txBody>
          <a:bodyPr/>
          <a:lstStyle/>
          <a:p>
            <a:r>
              <a:rPr lang="en-US" smtClean="0"/>
              <a:t>Mark </a:t>
            </a:r>
            <a:r>
              <a:rPr lang="en-US" dirty="0" err="1" smtClean="0"/>
              <a:t>Floryan</a:t>
            </a:r>
            <a:endParaRPr lang="en-US" dirty="0" smtClean="0"/>
          </a:p>
          <a:p>
            <a:r>
              <a:rPr lang="en-US" dirty="0" smtClean="0"/>
              <a:t>Rice Hall 203</a:t>
            </a:r>
          </a:p>
          <a:p>
            <a:r>
              <a:rPr lang="en-US" dirty="0" smtClean="0"/>
              <a:t>mrf8t@cs.virginia.edu</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iOS!</a:t>
            </a:r>
            <a:endParaRPr lang="en-US" dirty="0"/>
          </a:p>
        </p:txBody>
      </p:sp>
      <p:pic>
        <p:nvPicPr>
          <p:cNvPr id="5" name="Picture 4"/>
          <p:cNvPicPr>
            <a:picLocks noChangeAspect="1"/>
          </p:cNvPicPr>
          <p:nvPr/>
        </p:nvPicPr>
        <p:blipFill>
          <a:blip r:embed="rId2"/>
          <a:stretch>
            <a:fillRect/>
          </a:stretch>
        </p:blipFill>
        <p:spPr>
          <a:xfrm>
            <a:off x="3109946" y="1371600"/>
            <a:ext cx="2924107" cy="5194300"/>
          </a:xfrm>
          <a:prstGeom prst="rect">
            <a:avLst/>
          </a:prstGeom>
        </p:spPr>
      </p:pic>
    </p:spTree>
    <p:extLst>
      <p:ext uri="{BB962C8B-B14F-4D97-AF65-F5344CB8AC3E}">
        <p14:creationId xmlns:p14="http://schemas.microsoft.com/office/powerpoint/2010/main" val="17036875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Windows 1.0 (1985)</a:t>
            </a:r>
            <a:endParaRPr lang="en-US" dirty="0"/>
          </a:p>
        </p:txBody>
      </p:sp>
      <p:pic>
        <p:nvPicPr>
          <p:cNvPr id="32770" name="Picture 2" descr="http://www.guidebookgallery.org/pics/gui/desktop/full/win203.png"/>
          <p:cNvPicPr>
            <a:picLocks noChangeAspect="1" noChangeArrowheads="1"/>
          </p:cNvPicPr>
          <p:nvPr/>
        </p:nvPicPr>
        <p:blipFill>
          <a:blip r:embed="rId2"/>
          <a:srcRect/>
          <a:stretch>
            <a:fillRect/>
          </a:stretch>
        </p:blipFill>
        <p:spPr bwMode="auto">
          <a:xfrm>
            <a:off x="1371600" y="1676400"/>
            <a:ext cx="6096000" cy="4572000"/>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Windows 3.0 (1990)</a:t>
            </a:r>
            <a:endParaRPr lang="en-US" dirty="0"/>
          </a:p>
        </p:txBody>
      </p:sp>
      <p:pic>
        <p:nvPicPr>
          <p:cNvPr id="33794" name="Picture 2" descr="http://upload.wikimedia.org/wikipedia/en/1/15/Windows_3.0_workspace.png"/>
          <p:cNvPicPr>
            <a:picLocks noChangeAspect="1" noChangeArrowheads="1"/>
          </p:cNvPicPr>
          <p:nvPr/>
        </p:nvPicPr>
        <p:blipFill>
          <a:blip r:embed="rId2"/>
          <a:srcRect/>
          <a:stretch>
            <a:fillRect/>
          </a:stretch>
        </p:blipFill>
        <p:spPr bwMode="auto">
          <a:xfrm>
            <a:off x="1371600" y="1676400"/>
            <a:ext cx="6096000" cy="4572000"/>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Windows 95</a:t>
            </a:r>
            <a:endParaRPr lang="en-US" dirty="0"/>
          </a:p>
        </p:txBody>
      </p:sp>
      <p:pic>
        <p:nvPicPr>
          <p:cNvPr id="34818" name="Picture 2" descr="http://www.guidebookgallery.org/pics/gui/desktop/full/win95.png"/>
          <p:cNvPicPr>
            <a:picLocks noChangeAspect="1" noChangeArrowheads="1"/>
          </p:cNvPicPr>
          <p:nvPr/>
        </p:nvPicPr>
        <p:blipFill>
          <a:blip r:embed="rId2"/>
          <a:srcRect/>
          <a:stretch>
            <a:fillRect/>
          </a:stretch>
        </p:blipFill>
        <p:spPr bwMode="auto">
          <a:xfrm>
            <a:off x="1447800" y="1752600"/>
            <a:ext cx="6096000" cy="4572000"/>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Windows 8 (2012)</a:t>
            </a:r>
            <a:endParaRPr lang="en-US" dirty="0"/>
          </a:p>
        </p:txBody>
      </p:sp>
      <p:pic>
        <p:nvPicPr>
          <p:cNvPr id="3" name="Picture 2"/>
          <p:cNvPicPr>
            <a:picLocks noChangeAspect="1"/>
          </p:cNvPicPr>
          <p:nvPr/>
        </p:nvPicPr>
        <p:blipFill>
          <a:blip r:embed="rId2"/>
          <a:stretch>
            <a:fillRect/>
          </a:stretch>
        </p:blipFill>
        <p:spPr>
          <a:xfrm>
            <a:off x="228600" y="1524000"/>
            <a:ext cx="8674100" cy="4876800"/>
          </a:xfrm>
          <a:prstGeom prst="rect">
            <a:avLst/>
          </a:prstGeom>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Linux History!</a:t>
            </a:r>
            <a:endParaRPr lang="en-US" dirty="0"/>
          </a:p>
        </p:txBody>
      </p:sp>
      <p:sp>
        <p:nvSpPr>
          <p:cNvPr id="3" name="Content Placeholder 2"/>
          <p:cNvSpPr>
            <a:spLocks noGrp="1"/>
          </p:cNvSpPr>
          <p:nvPr>
            <p:ph idx="1"/>
          </p:nvPr>
        </p:nvSpPr>
        <p:spPr>
          <a:xfrm>
            <a:off x="457200" y="2590800"/>
            <a:ext cx="4038600" cy="2057400"/>
          </a:xfrm>
        </p:spPr>
        <p:txBody>
          <a:bodyPr/>
          <a:lstStyle/>
          <a:p>
            <a:r>
              <a:rPr lang="en-US" dirty="0" smtClean="0"/>
              <a:t>Richard Stallman</a:t>
            </a:r>
          </a:p>
          <a:p>
            <a:pPr lvl="1"/>
            <a:r>
              <a:rPr lang="en-US" dirty="0" smtClean="0"/>
              <a:t>Free Software Foundation</a:t>
            </a:r>
          </a:p>
          <a:p>
            <a:pPr lvl="1"/>
            <a:r>
              <a:rPr lang="en-US" dirty="0" smtClean="0"/>
              <a:t>GNU</a:t>
            </a:r>
            <a:endParaRPr lang="en-US" dirty="0"/>
          </a:p>
        </p:txBody>
      </p:sp>
      <p:pic>
        <p:nvPicPr>
          <p:cNvPr id="36866" name="Picture 2" descr="https://encrypted-tbn0.gstatic.com/images?q=tbn:ANd9GcTNQY0W00r4MlF-MIxOz5UBonhn9DCycdLmj8T78kRr5_taIBWtng"/>
          <p:cNvPicPr>
            <a:picLocks noChangeAspect="1" noChangeArrowheads="1"/>
          </p:cNvPicPr>
          <p:nvPr/>
        </p:nvPicPr>
        <p:blipFill>
          <a:blip r:embed="rId2"/>
          <a:srcRect/>
          <a:stretch>
            <a:fillRect/>
          </a:stretch>
        </p:blipFill>
        <p:spPr bwMode="auto">
          <a:xfrm>
            <a:off x="3962400" y="1514474"/>
            <a:ext cx="4200525" cy="4200526"/>
          </a:xfrm>
          <a:prstGeom prst="rect">
            <a:avLst/>
          </a:prstGeo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err="1" smtClean="0"/>
              <a:t>Linus</a:t>
            </a:r>
            <a:r>
              <a:rPr lang="en-US" dirty="0" smtClean="0"/>
              <a:t> </a:t>
            </a:r>
            <a:r>
              <a:rPr lang="en-US" dirty="0" err="1" smtClean="0"/>
              <a:t>Torvalds</a:t>
            </a:r>
            <a:endParaRPr lang="en-US" dirty="0"/>
          </a:p>
        </p:txBody>
      </p:sp>
      <p:sp>
        <p:nvSpPr>
          <p:cNvPr id="3" name="Content Placeholder 2"/>
          <p:cNvSpPr>
            <a:spLocks noGrp="1"/>
          </p:cNvSpPr>
          <p:nvPr>
            <p:ph idx="1"/>
          </p:nvPr>
        </p:nvSpPr>
        <p:spPr>
          <a:xfrm>
            <a:off x="457200" y="2819400"/>
            <a:ext cx="4343400" cy="1295400"/>
          </a:xfrm>
        </p:spPr>
        <p:txBody>
          <a:bodyPr/>
          <a:lstStyle/>
          <a:p>
            <a:r>
              <a:rPr lang="en-US" dirty="0" smtClean="0"/>
              <a:t>Added the Kernel to GNU and thus Linux was born!</a:t>
            </a:r>
            <a:endParaRPr lang="en-US" dirty="0"/>
          </a:p>
        </p:txBody>
      </p:sp>
      <p:pic>
        <p:nvPicPr>
          <p:cNvPr id="1026" name="Picture 2" descr="http://www.nndb.com/people/444/000022378/linus-torvalds.jpg"/>
          <p:cNvPicPr>
            <a:picLocks noChangeAspect="1" noChangeArrowheads="1"/>
          </p:cNvPicPr>
          <p:nvPr/>
        </p:nvPicPr>
        <p:blipFill>
          <a:blip r:embed="rId2"/>
          <a:srcRect/>
          <a:stretch>
            <a:fillRect/>
          </a:stretch>
        </p:blipFill>
        <p:spPr bwMode="auto">
          <a:xfrm>
            <a:off x="4953000" y="1905000"/>
            <a:ext cx="2756579" cy="4191000"/>
          </a:xfrm>
          <a:prstGeom prst="rect">
            <a:avLst/>
          </a:prstGeom>
          <a:noFill/>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Gnome (1999 </a:t>
            </a:r>
            <a:r>
              <a:rPr lang="mr-IN" dirty="0" smtClean="0"/>
              <a:t>–</a:t>
            </a:r>
            <a:r>
              <a:rPr lang="en-US" dirty="0" smtClean="0"/>
              <a:t> Present)</a:t>
            </a:r>
            <a:br>
              <a:rPr lang="en-US" dirty="0" smtClean="0"/>
            </a:br>
            <a:r>
              <a:rPr lang="en-US" dirty="0" smtClean="0"/>
              <a:t>&amp; KDE (1996 - Present)</a:t>
            </a:r>
            <a:endParaRPr lang="en-US" dirty="0"/>
          </a:p>
        </p:txBody>
      </p:sp>
      <p:pic>
        <p:nvPicPr>
          <p:cNvPr id="25604" name="Picture 4" descr="http://digitizor.com/wp-content/uploads/2010/07/unity.jpg"/>
          <p:cNvPicPr>
            <a:picLocks noChangeAspect="1" noChangeArrowheads="1"/>
          </p:cNvPicPr>
          <p:nvPr/>
        </p:nvPicPr>
        <p:blipFill>
          <a:blip r:embed="rId2"/>
          <a:srcRect/>
          <a:stretch>
            <a:fillRect/>
          </a:stretch>
        </p:blipFill>
        <p:spPr bwMode="auto">
          <a:xfrm>
            <a:off x="381000" y="1828800"/>
            <a:ext cx="4547015" cy="2667000"/>
          </a:xfrm>
          <a:prstGeom prst="rect">
            <a:avLst/>
          </a:prstGeom>
          <a:noFill/>
        </p:spPr>
      </p:pic>
      <p:pic>
        <p:nvPicPr>
          <p:cNvPr id="25606" name="Picture 6" descr="http://www.kde.org/announcements/announce_4.2-beta1/desktop-folderview-dolphin.png"/>
          <p:cNvPicPr>
            <a:picLocks noChangeAspect="1" noChangeArrowheads="1"/>
          </p:cNvPicPr>
          <p:nvPr/>
        </p:nvPicPr>
        <p:blipFill>
          <a:blip r:embed="rId3"/>
          <a:srcRect/>
          <a:stretch>
            <a:fillRect/>
          </a:stretch>
        </p:blipFill>
        <p:spPr bwMode="auto">
          <a:xfrm>
            <a:off x="4038600" y="2895600"/>
            <a:ext cx="4419599" cy="3535679"/>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Anything Seem Kind of Weird?</a:t>
            </a:r>
            <a:endParaRPr lang="en-US" dirty="0"/>
          </a:p>
        </p:txBody>
      </p:sp>
      <p:sp>
        <p:nvSpPr>
          <p:cNvPr id="3" name="Content Placeholder 2"/>
          <p:cNvSpPr>
            <a:spLocks noGrp="1"/>
          </p:cNvSpPr>
          <p:nvPr>
            <p:ph idx="1"/>
          </p:nvPr>
        </p:nvSpPr>
        <p:spPr/>
        <p:txBody>
          <a:bodyPr/>
          <a:lstStyle/>
          <a:p>
            <a:r>
              <a:rPr lang="en-US" dirty="0" smtClean="0"/>
              <a:t>They ALL use the same overall paradigm</a:t>
            </a:r>
          </a:p>
          <a:p>
            <a:pPr lvl="1"/>
            <a:r>
              <a:rPr lang="en-US" dirty="0" smtClean="0"/>
              <a:t>Desktop</a:t>
            </a:r>
          </a:p>
          <a:p>
            <a:pPr lvl="1"/>
            <a:r>
              <a:rPr lang="en-US" dirty="0" smtClean="0"/>
              <a:t>Windows</a:t>
            </a:r>
          </a:p>
          <a:p>
            <a:pPr lvl="1"/>
            <a:r>
              <a:rPr lang="en-US" dirty="0" smtClean="0"/>
              <a:t>Etc.</a:t>
            </a:r>
          </a:p>
          <a:p>
            <a:pPr lvl="1"/>
            <a:endParaRPr lang="en-US" dirty="0"/>
          </a:p>
          <a:p>
            <a:r>
              <a:rPr lang="en-US" dirty="0" smtClean="0"/>
              <a:t>Except the mobile UIs which use the “app” paradigm.</a:t>
            </a:r>
          </a:p>
          <a:p>
            <a:pPr lvl="1"/>
            <a:endParaRPr lang="en-US" dirty="0" smtClean="0"/>
          </a:p>
          <a:p>
            <a:r>
              <a:rPr lang="en-US" dirty="0" smtClean="0"/>
              <a:t>Why might this be the case?</a:t>
            </a:r>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Consoles</a:t>
            </a:r>
            <a:endParaRPr lang="en-US" dirty="0"/>
          </a:p>
        </p:txBody>
      </p:sp>
      <p:pic>
        <p:nvPicPr>
          <p:cNvPr id="1026" name="Picture 2" descr="http://wouter.coekaerts.be/irssi/nlscreen.png"/>
          <p:cNvPicPr>
            <a:picLocks noChangeAspect="1" noChangeArrowheads="1"/>
          </p:cNvPicPr>
          <p:nvPr/>
        </p:nvPicPr>
        <p:blipFill>
          <a:blip r:embed="rId2"/>
          <a:srcRect/>
          <a:stretch>
            <a:fillRect/>
          </a:stretch>
        </p:blipFill>
        <p:spPr bwMode="auto">
          <a:xfrm>
            <a:off x="1371600" y="1676399"/>
            <a:ext cx="6096000" cy="4572001"/>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The (Very Brief) History Of HCI</a:t>
            </a:r>
            <a:endParaRPr lang="en-US" dirty="0"/>
          </a:p>
        </p:txBody>
      </p:sp>
      <p:sp>
        <p:nvSpPr>
          <p:cNvPr id="3" name="Content Placeholder 2"/>
          <p:cNvSpPr>
            <a:spLocks noGrp="1"/>
          </p:cNvSpPr>
          <p:nvPr>
            <p:ph idx="1"/>
          </p:nvPr>
        </p:nvSpPr>
        <p:spPr/>
        <p:txBody>
          <a:bodyPr/>
          <a:lstStyle/>
          <a:p>
            <a:endParaRPr 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Discussion</a:t>
            </a:r>
            <a:endParaRPr lang="en-US" dirty="0"/>
          </a:p>
        </p:txBody>
      </p:sp>
      <p:sp>
        <p:nvSpPr>
          <p:cNvPr id="3" name="Content Placeholder 2"/>
          <p:cNvSpPr>
            <a:spLocks noGrp="1"/>
          </p:cNvSpPr>
          <p:nvPr>
            <p:ph idx="1"/>
          </p:nvPr>
        </p:nvSpPr>
        <p:spPr/>
        <p:txBody>
          <a:bodyPr/>
          <a:lstStyle/>
          <a:p>
            <a:r>
              <a:rPr lang="en-US" dirty="0" smtClean="0"/>
              <a:t>What are some of the advantages and disadvantages of desktop environments versus console environments?</a:t>
            </a:r>
          </a:p>
          <a:p>
            <a:endParaRPr lang="en-US" dirty="0" smtClean="0"/>
          </a:p>
          <a:p>
            <a:r>
              <a:rPr lang="en-US" dirty="0" smtClean="0"/>
              <a:t>What kinds of users use each respective environment?</a:t>
            </a:r>
            <a:endParaRPr lang="en-US"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Lesson 1!</a:t>
            </a:r>
            <a:endParaRPr lang="en-US" dirty="0"/>
          </a:p>
        </p:txBody>
      </p:sp>
      <p:sp>
        <p:nvSpPr>
          <p:cNvPr id="3" name="Content Placeholder 2"/>
          <p:cNvSpPr>
            <a:spLocks noGrp="1"/>
          </p:cNvSpPr>
          <p:nvPr>
            <p:ph idx="1"/>
          </p:nvPr>
        </p:nvSpPr>
        <p:spPr/>
        <p:txBody>
          <a:bodyPr/>
          <a:lstStyle/>
          <a:p>
            <a:r>
              <a:rPr lang="en-US" dirty="0" smtClean="0"/>
              <a:t>Some users (power users) actually benefit from the more rudimentary design and increased control provided by the console.</a:t>
            </a:r>
          </a:p>
          <a:p>
            <a:endParaRPr lang="en-US" dirty="0" smtClean="0"/>
          </a:p>
          <a:p>
            <a:r>
              <a:rPr lang="en-US" dirty="0" smtClean="0"/>
              <a:t>Other users (my Mother) benefit from the more restricted but “</a:t>
            </a:r>
            <a:r>
              <a:rPr lang="en-US" dirty="0" err="1" smtClean="0"/>
              <a:t>noob</a:t>
            </a:r>
            <a:r>
              <a:rPr lang="en-US" dirty="0" smtClean="0"/>
              <a:t>” friendly windowed environments.</a:t>
            </a:r>
          </a:p>
          <a:p>
            <a:endParaRPr lang="en-US" dirty="0" smtClean="0"/>
          </a:p>
          <a:p>
            <a:r>
              <a:rPr lang="en-US" dirty="0" smtClean="0"/>
              <a:t>Thus, the design of an interface is </a:t>
            </a:r>
            <a:r>
              <a:rPr lang="en-US" b="1" dirty="0" smtClean="0"/>
              <a:t>HIGHLY</a:t>
            </a:r>
            <a:r>
              <a:rPr lang="en-US" dirty="0" smtClean="0"/>
              <a:t> </a:t>
            </a:r>
            <a:r>
              <a:rPr lang="en-US" b="1" dirty="0" smtClean="0"/>
              <a:t>DEPENDENT</a:t>
            </a:r>
            <a:r>
              <a:rPr lang="en-US" dirty="0" smtClean="0"/>
              <a:t> on the expected user base!</a:t>
            </a:r>
          </a:p>
          <a:p>
            <a:pPr lvl="1"/>
            <a:r>
              <a:rPr lang="en-US" dirty="0" smtClean="0"/>
              <a:t>We will look at this in more detail next time.</a:t>
            </a:r>
            <a:endParaRPr lang="en-US"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Example (Paint vs. Photoshop)</a:t>
            </a:r>
            <a:endParaRPr lang="en-US" dirty="0"/>
          </a:p>
        </p:txBody>
      </p:sp>
      <p:sp>
        <p:nvSpPr>
          <p:cNvPr id="3" name="Content Placeholder 2"/>
          <p:cNvSpPr>
            <a:spLocks noGrp="1"/>
          </p:cNvSpPr>
          <p:nvPr>
            <p:ph idx="1"/>
          </p:nvPr>
        </p:nvSpPr>
        <p:spPr>
          <a:xfrm>
            <a:off x="457200" y="1600200"/>
            <a:ext cx="7467600" cy="838200"/>
          </a:xfrm>
        </p:spPr>
        <p:txBody>
          <a:bodyPr/>
          <a:lstStyle/>
          <a:p>
            <a:r>
              <a:rPr lang="en-US" dirty="0" smtClean="0"/>
              <a:t>MS Paint is designed for users mostly unfamiliar with photo editing performing very simple tasks.</a:t>
            </a:r>
            <a:endParaRPr lang="en-US" dirty="0"/>
          </a:p>
        </p:txBody>
      </p:sp>
      <p:pic>
        <p:nvPicPr>
          <p:cNvPr id="36866" name="Picture 2" descr="http://www.fayette.k12.il.us/99/paint/paintscreen.gif"/>
          <p:cNvPicPr>
            <a:picLocks noChangeAspect="1" noChangeArrowheads="1"/>
          </p:cNvPicPr>
          <p:nvPr/>
        </p:nvPicPr>
        <p:blipFill>
          <a:blip r:embed="rId2"/>
          <a:srcRect/>
          <a:stretch>
            <a:fillRect/>
          </a:stretch>
        </p:blipFill>
        <p:spPr bwMode="auto">
          <a:xfrm>
            <a:off x="1905000" y="2438399"/>
            <a:ext cx="4572000" cy="4303059"/>
          </a:xfrm>
          <a:prstGeom prst="rect">
            <a:avLst/>
          </a:prstGeom>
          <a:noFill/>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Photoshop</a:t>
            </a:r>
            <a:endParaRPr lang="en-US" dirty="0"/>
          </a:p>
        </p:txBody>
      </p:sp>
      <p:sp>
        <p:nvSpPr>
          <p:cNvPr id="3" name="Content Placeholder 2"/>
          <p:cNvSpPr>
            <a:spLocks noGrp="1"/>
          </p:cNvSpPr>
          <p:nvPr>
            <p:ph idx="1"/>
          </p:nvPr>
        </p:nvSpPr>
        <p:spPr>
          <a:xfrm>
            <a:off x="457200" y="1600200"/>
            <a:ext cx="7467600" cy="1219200"/>
          </a:xfrm>
        </p:spPr>
        <p:txBody>
          <a:bodyPr/>
          <a:lstStyle/>
          <a:p>
            <a:r>
              <a:rPr lang="en-US" dirty="0" smtClean="0"/>
              <a:t>PS, on the other hand, is more difficult to use but more powerful. Designed for serious photo editors, artists, etc.</a:t>
            </a:r>
            <a:endParaRPr lang="en-US" dirty="0"/>
          </a:p>
        </p:txBody>
      </p:sp>
      <p:pic>
        <p:nvPicPr>
          <p:cNvPr id="37890" name="Picture 2" descr="http://blog.logomyway.com/wp-content/uploads/2013/02/Adobe-Photoshop-cs3-Extended_1.png"/>
          <p:cNvPicPr>
            <a:picLocks noChangeAspect="1" noChangeArrowheads="1"/>
          </p:cNvPicPr>
          <p:nvPr/>
        </p:nvPicPr>
        <p:blipFill>
          <a:blip r:embed="rId2"/>
          <a:srcRect/>
          <a:stretch>
            <a:fillRect/>
          </a:stretch>
        </p:blipFill>
        <p:spPr bwMode="auto">
          <a:xfrm>
            <a:off x="1643743" y="2819400"/>
            <a:ext cx="5519057" cy="3962400"/>
          </a:xfrm>
          <a:prstGeom prst="rect">
            <a:avLst/>
          </a:prstGeom>
          <a:noFill/>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Lesson 1!</a:t>
            </a:r>
            <a:endParaRPr lang="en-US" dirty="0"/>
          </a:p>
        </p:txBody>
      </p:sp>
      <p:sp>
        <p:nvSpPr>
          <p:cNvPr id="3" name="Content Placeholder 2"/>
          <p:cNvSpPr>
            <a:spLocks noGrp="1"/>
          </p:cNvSpPr>
          <p:nvPr>
            <p:ph idx="1"/>
          </p:nvPr>
        </p:nvSpPr>
        <p:spPr/>
        <p:txBody>
          <a:bodyPr/>
          <a:lstStyle/>
          <a:p>
            <a:pPr>
              <a:buNone/>
            </a:pPr>
            <a:r>
              <a:rPr lang="en-US" dirty="0" smtClean="0"/>
              <a:t>	</a:t>
            </a:r>
          </a:p>
          <a:p>
            <a:r>
              <a:rPr lang="en-US" dirty="0" smtClean="0"/>
              <a:t>The design of an interface is </a:t>
            </a:r>
            <a:r>
              <a:rPr lang="en-US" b="1" dirty="0" smtClean="0"/>
              <a:t>HIGHLY</a:t>
            </a:r>
            <a:r>
              <a:rPr lang="en-US" dirty="0" smtClean="0"/>
              <a:t> </a:t>
            </a:r>
            <a:r>
              <a:rPr lang="en-US" b="1" dirty="0" smtClean="0"/>
              <a:t>DEPENDENT</a:t>
            </a:r>
            <a:r>
              <a:rPr lang="en-US" dirty="0" smtClean="0"/>
              <a:t> on the expected user base!</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Why Does the Desktop Paradigm Work?</a:t>
            </a:r>
            <a:endParaRPr lang="en-US" dirty="0"/>
          </a:p>
        </p:txBody>
      </p:sp>
      <p:sp>
        <p:nvSpPr>
          <p:cNvPr id="3" name="Content Placeholder 2"/>
          <p:cNvSpPr>
            <a:spLocks noGrp="1"/>
          </p:cNvSpPr>
          <p:nvPr>
            <p:ph idx="1"/>
          </p:nvPr>
        </p:nvSpPr>
        <p:spPr/>
        <p:txBody>
          <a:bodyPr/>
          <a:lstStyle/>
          <a:p>
            <a:endParaRPr lang="en-US" dirty="0" smtClean="0"/>
          </a:p>
          <a:p>
            <a:r>
              <a:rPr lang="en-US" dirty="0" smtClean="0"/>
              <a:t>Thoughts??</a:t>
            </a:r>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Why Does the Desktop Paradigm Work?</a:t>
            </a:r>
            <a:endParaRPr lang="en-US" dirty="0"/>
          </a:p>
        </p:txBody>
      </p:sp>
      <p:sp>
        <p:nvSpPr>
          <p:cNvPr id="3" name="Content Placeholder 2"/>
          <p:cNvSpPr>
            <a:spLocks noGrp="1"/>
          </p:cNvSpPr>
          <p:nvPr>
            <p:ph idx="1"/>
          </p:nvPr>
        </p:nvSpPr>
        <p:spPr>
          <a:xfrm>
            <a:off x="457200" y="2209800"/>
            <a:ext cx="7467600" cy="4264152"/>
          </a:xfrm>
        </p:spPr>
        <p:txBody>
          <a:bodyPr/>
          <a:lstStyle/>
          <a:p>
            <a:r>
              <a:rPr lang="en-US" dirty="0" smtClean="0"/>
              <a:t>Because it fits the paradigm of working on a physical desktop, which is what people used computers for.</a:t>
            </a:r>
          </a:p>
          <a:p>
            <a:pPr lvl="1"/>
            <a:r>
              <a:rPr lang="en-US" dirty="0" smtClean="0"/>
              <a:t>Thus, many other tasks become intuitive, such as searching for files within folders, etc.</a:t>
            </a:r>
          </a:p>
          <a:p>
            <a:pPr lvl="1"/>
            <a:endParaRPr lang="en-US" dirty="0" smtClean="0"/>
          </a:p>
          <a:p>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Moving on…Windows BOB (~1995)</a:t>
            </a:r>
            <a:endParaRPr lang="en-US" dirty="0"/>
          </a:p>
        </p:txBody>
      </p:sp>
      <p:sp>
        <p:nvSpPr>
          <p:cNvPr id="3" name="Content Placeholder 2"/>
          <p:cNvSpPr>
            <a:spLocks noGrp="1"/>
          </p:cNvSpPr>
          <p:nvPr>
            <p:ph idx="1"/>
          </p:nvPr>
        </p:nvSpPr>
        <p:spPr>
          <a:xfrm>
            <a:off x="457200" y="1600200"/>
            <a:ext cx="7467600" cy="1143000"/>
          </a:xfrm>
        </p:spPr>
        <p:txBody>
          <a:bodyPr>
            <a:normAutofit/>
          </a:bodyPr>
          <a:lstStyle/>
          <a:p>
            <a:r>
              <a:rPr lang="en-US" dirty="0" smtClean="0"/>
              <a:t>Just…why?</a:t>
            </a:r>
            <a:endParaRPr lang="en-US" dirty="0"/>
          </a:p>
        </p:txBody>
      </p:sp>
      <p:pic>
        <p:nvPicPr>
          <p:cNvPr id="1026" name="Picture 2" descr="http://freewarewiki.com/f/msBob.jpg"/>
          <p:cNvPicPr>
            <a:picLocks noChangeAspect="1" noChangeArrowheads="1"/>
          </p:cNvPicPr>
          <p:nvPr/>
        </p:nvPicPr>
        <p:blipFill>
          <a:blip r:embed="rId2"/>
          <a:srcRect/>
          <a:stretch>
            <a:fillRect/>
          </a:stretch>
        </p:blipFill>
        <p:spPr bwMode="auto">
          <a:xfrm>
            <a:off x="673753" y="2209801"/>
            <a:ext cx="7174847" cy="4486342"/>
          </a:xfrm>
          <a:prstGeom prst="rect">
            <a:avLst/>
          </a:prstGeom>
          <a:noFill/>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Why Does the Desktop Paradigm Work?</a:t>
            </a:r>
            <a:endParaRPr lang="en-US" dirty="0"/>
          </a:p>
        </p:txBody>
      </p:sp>
      <p:sp>
        <p:nvSpPr>
          <p:cNvPr id="3" name="Content Placeholder 2"/>
          <p:cNvSpPr>
            <a:spLocks noGrp="1"/>
          </p:cNvSpPr>
          <p:nvPr>
            <p:ph idx="1"/>
          </p:nvPr>
        </p:nvSpPr>
        <p:spPr>
          <a:xfrm>
            <a:off x="457200" y="2209800"/>
            <a:ext cx="7467600" cy="4264152"/>
          </a:xfrm>
        </p:spPr>
        <p:txBody>
          <a:bodyPr/>
          <a:lstStyle/>
          <a:p>
            <a:r>
              <a:rPr lang="en-US" dirty="0" smtClean="0"/>
              <a:t>Windows BOB flopped</a:t>
            </a:r>
          </a:p>
          <a:p>
            <a:pPr lvl="1"/>
            <a:r>
              <a:rPr lang="en-US" dirty="0" smtClean="0"/>
              <a:t>But why?</a:t>
            </a:r>
          </a:p>
          <a:p>
            <a:pPr lvl="1"/>
            <a:r>
              <a:rPr lang="en-US" dirty="0" smtClean="0"/>
              <a:t>Why did the desktop paradigm that we use now prevail?</a:t>
            </a:r>
          </a:p>
          <a:p>
            <a:pPr lvl="1"/>
            <a:endParaRPr lang="en-US" dirty="0" smtClean="0"/>
          </a:p>
          <a:p>
            <a:endParaRPr lang="en-US" dirty="0"/>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Lesson 2!</a:t>
            </a:r>
            <a:endParaRPr lang="en-US" dirty="0"/>
          </a:p>
        </p:txBody>
      </p:sp>
      <p:sp>
        <p:nvSpPr>
          <p:cNvPr id="3" name="Content Placeholder 2"/>
          <p:cNvSpPr>
            <a:spLocks noGrp="1"/>
          </p:cNvSpPr>
          <p:nvPr>
            <p:ph idx="1"/>
          </p:nvPr>
        </p:nvSpPr>
        <p:spPr/>
        <p:txBody>
          <a:bodyPr/>
          <a:lstStyle/>
          <a:p>
            <a:r>
              <a:rPr lang="en-US" dirty="0" smtClean="0"/>
              <a:t>The desktop paradigm is an example of a CONCEPTUAL MODEL, and we will talk about these in more detail later.</a:t>
            </a:r>
          </a:p>
          <a:p>
            <a:endParaRPr lang="en-US" dirty="0" smtClean="0"/>
          </a:p>
          <a:p>
            <a:r>
              <a:rPr lang="en-US" dirty="0" smtClean="0"/>
              <a:t>Framing a conceptual model that fits your users is VERY important for HCI.</a:t>
            </a:r>
          </a:p>
          <a:p>
            <a:pPr lvl="1"/>
            <a:r>
              <a:rPr lang="en-US" dirty="0" smtClean="0"/>
              <a:t>Windows BOB was an example of an </a:t>
            </a:r>
            <a:r>
              <a:rPr lang="en-US" dirty="0" err="1" smtClean="0"/>
              <a:t>overfit</a:t>
            </a:r>
            <a:r>
              <a:rPr lang="en-US" dirty="0" smtClean="0"/>
              <a:t> metaphor.</a:t>
            </a:r>
          </a:p>
          <a:p>
            <a:pPr lvl="1"/>
            <a:r>
              <a:rPr lang="en-US" dirty="0" smtClean="0"/>
              <a:t>Desktop paradigm is quite good…right level of abstraction.</a:t>
            </a:r>
            <a:endParaRPr lang="en-US"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1945: </a:t>
            </a:r>
            <a:r>
              <a:rPr lang="en-US" dirty="0" err="1" smtClean="0"/>
              <a:t>Vannevar</a:t>
            </a:r>
            <a:r>
              <a:rPr lang="en-US" dirty="0" smtClean="0"/>
              <a:t> Bush</a:t>
            </a:r>
            <a:endParaRPr lang="en-US" dirty="0"/>
          </a:p>
        </p:txBody>
      </p:sp>
      <p:sp>
        <p:nvSpPr>
          <p:cNvPr id="3" name="Content Placeholder 2"/>
          <p:cNvSpPr>
            <a:spLocks noGrp="1"/>
          </p:cNvSpPr>
          <p:nvPr>
            <p:ph idx="1"/>
          </p:nvPr>
        </p:nvSpPr>
        <p:spPr>
          <a:xfrm>
            <a:off x="457200" y="1600200"/>
            <a:ext cx="4572000" cy="4873752"/>
          </a:xfrm>
        </p:spPr>
        <p:txBody>
          <a:bodyPr>
            <a:normAutofit lnSpcReduction="10000"/>
          </a:bodyPr>
          <a:lstStyle/>
          <a:p>
            <a:r>
              <a:rPr lang="en-US" dirty="0" smtClean="0"/>
              <a:t>The </a:t>
            </a:r>
            <a:r>
              <a:rPr lang="en-US" dirty="0" err="1" smtClean="0"/>
              <a:t>Memex</a:t>
            </a:r>
            <a:r>
              <a:rPr lang="en-US" dirty="0" smtClean="0"/>
              <a:t> (Hypothetical)</a:t>
            </a:r>
          </a:p>
          <a:p>
            <a:r>
              <a:rPr lang="en-US" dirty="0" smtClean="0"/>
              <a:t>“…an electromechanical device enabling individuals to develop and read a large self-contained research library, create and follow associative trails of links and personal annotations, and recall these trails at any time to share them with other researchers. This device would closely mimic the associative processes of the human mind, but it would be gifted with permanent recollection.”</a:t>
            </a:r>
          </a:p>
          <a:p>
            <a:endParaRPr lang="en-US" dirty="0"/>
          </a:p>
          <a:p>
            <a:r>
              <a:rPr lang="en-US" dirty="0" smtClean="0"/>
              <a:t>First concept of hypertext system. Led to the development of html and the WWW (some say).</a:t>
            </a:r>
            <a:endParaRPr lang="en-US" dirty="0"/>
          </a:p>
        </p:txBody>
      </p:sp>
      <p:pic>
        <p:nvPicPr>
          <p:cNvPr id="1026" name="Picture 2" descr="http://www.nndb.com/people/130/000026052/vannevar-bush-1-sized.jpg"/>
          <p:cNvPicPr>
            <a:picLocks noChangeAspect="1" noChangeArrowheads="1"/>
          </p:cNvPicPr>
          <p:nvPr/>
        </p:nvPicPr>
        <p:blipFill>
          <a:blip r:embed="rId2"/>
          <a:srcRect/>
          <a:stretch>
            <a:fillRect/>
          </a:stretch>
        </p:blipFill>
        <p:spPr bwMode="auto">
          <a:xfrm>
            <a:off x="5410200" y="1600200"/>
            <a:ext cx="2895600" cy="4118188"/>
          </a:xfrm>
          <a:prstGeom prst="rect">
            <a:avLst/>
          </a:prstGeom>
          <a:noFill/>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Another Example (Notepad vs. Word)</a:t>
            </a:r>
            <a:endParaRPr lang="en-US" dirty="0"/>
          </a:p>
        </p:txBody>
      </p:sp>
      <p:sp>
        <p:nvSpPr>
          <p:cNvPr id="3" name="Content Placeholder 2"/>
          <p:cNvSpPr>
            <a:spLocks noGrp="1"/>
          </p:cNvSpPr>
          <p:nvPr>
            <p:ph idx="1"/>
          </p:nvPr>
        </p:nvSpPr>
        <p:spPr>
          <a:xfrm>
            <a:off x="457200" y="1600200"/>
            <a:ext cx="7467600" cy="1219200"/>
          </a:xfrm>
        </p:spPr>
        <p:txBody>
          <a:bodyPr>
            <a:normAutofit/>
          </a:bodyPr>
          <a:lstStyle/>
          <a:p>
            <a:r>
              <a:rPr lang="en-US" dirty="0" smtClean="0"/>
              <a:t>Notepad for Windows is designed to be an extremely simple text editor.</a:t>
            </a:r>
          </a:p>
          <a:p>
            <a:pPr lvl="1"/>
            <a:r>
              <a:rPr lang="en-US" dirty="0" smtClean="0"/>
              <a:t>Not for users writing 200 page theses. Conceptual model is that of a piece of paper you pick up to scratch notes on.</a:t>
            </a:r>
            <a:endParaRPr lang="en-US" dirty="0"/>
          </a:p>
        </p:txBody>
      </p:sp>
      <p:pic>
        <p:nvPicPr>
          <p:cNvPr id="1026" name="Picture 2" descr="http://www.productwiki.com/upload/images/windows_notepad_screenshot_vista.png"/>
          <p:cNvPicPr>
            <a:picLocks noChangeAspect="1" noChangeArrowheads="1"/>
          </p:cNvPicPr>
          <p:nvPr/>
        </p:nvPicPr>
        <p:blipFill>
          <a:blip r:embed="rId2"/>
          <a:srcRect/>
          <a:stretch>
            <a:fillRect/>
          </a:stretch>
        </p:blipFill>
        <p:spPr bwMode="auto">
          <a:xfrm>
            <a:off x="1981200" y="2819400"/>
            <a:ext cx="5000624" cy="3810000"/>
          </a:xfrm>
          <a:prstGeom prst="rect">
            <a:avLst/>
          </a:prstGeom>
          <a:noFill/>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Cont.</a:t>
            </a:r>
            <a:endParaRPr lang="en-US" dirty="0"/>
          </a:p>
        </p:txBody>
      </p:sp>
      <p:sp>
        <p:nvSpPr>
          <p:cNvPr id="3" name="Content Placeholder 2"/>
          <p:cNvSpPr>
            <a:spLocks noGrp="1"/>
          </p:cNvSpPr>
          <p:nvPr>
            <p:ph idx="1"/>
          </p:nvPr>
        </p:nvSpPr>
        <p:spPr>
          <a:xfrm>
            <a:off x="457200" y="1600200"/>
            <a:ext cx="7467600" cy="1447800"/>
          </a:xfrm>
        </p:spPr>
        <p:txBody>
          <a:bodyPr>
            <a:normAutofit/>
          </a:bodyPr>
          <a:lstStyle/>
          <a:p>
            <a:r>
              <a:rPr lang="en-US" dirty="0" smtClean="0"/>
              <a:t>Word, on the other hand, is tightly coupled to the document writing model.</a:t>
            </a:r>
          </a:p>
          <a:p>
            <a:pPr lvl="1"/>
            <a:r>
              <a:rPr lang="en-US" dirty="0" smtClean="0"/>
              <a:t>Documents, pages, headers, bibliography features, etc.</a:t>
            </a:r>
            <a:endParaRPr lang="en-US" dirty="0"/>
          </a:p>
        </p:txBody>
      </p:sp>
      <p:pic>
        <p:nvPicPr>
          <p:cNvPr id="35842" name="Picture 2" descr="http://www.baycongroup.com/word2007/images/01_Word2007Screen.gif"/>
          <p:cNvPicPr>
            <a:picLocks noChangeAspect="1" noChangeArrowheads="1"/>
          </p:cNvPicPr>
          <p:nvPr/>
        </p:nvPicPr>
        <p:blipFill>
          <a:blip r:embed="rId2"/>
          <a:srcRect/>
          <a:stretch>
            <a:fillRect/>
          </a:stretch>
        </p:blipFill>
        <p:spPr bwMode="auto">
          <a:xfrm>
            <a:off x="1752600" y="3005100"/>
            <a:ext cx="5257800" cy="3690976"/>
          </a:xfrm>
          <a:prstGeom prst="rect">
            <a:avLst/>
          </a:prstGeom>
          <a:noFill/>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Lesson 3!</a:t>
            </a:r>
            <a:endParaRPr lang="en-US" dirty="0"/>
          </a:p>
        </p:txBody>
      </p:sp>
      <p:sp>
        <p:nvSpPr>
          <p:cNvPr id="3" name="Content Placeholder 2"/>
          <p:cNvSpPr>
            <a:spLocks noGrp="1"/>
          </p:cNvSpPr>
          <p:nvPr>
            <p:ph idx="1"/>
          </p:nvPr>
        </p:nvSpPr>
        <p:spPr>
          <a:xfrm>
            <a:off x="457200" y="1905000"/>
            <a:ext cx="7467600" cy="4568952"/>
          </a:xfrm>
        </p:spPr>
        <p:txBody>
          <a:bodyPr/>
          <a:lstStyle/>
          <a:p>
            <a:r>
              <a:rPr lang="en-US" dirty="0" smtClean="0"/>
              <a:t>Interfaces are also highly dependent on the </a:t>
            </a:r>
            <a:r>
              <a:rPr lang="en-US" b="1" dirty="0" smtClean="0"/>
              <a:t>tasks</a:t>
            </a:r>
            <a:r>
              <a:rPr lang="en-US" dirty="0" smtClean="0"/>
              <a:t> the user wishes to complete (or perhaps the task the designer WANTS the user to complete).</a:t>
            </a:r>
            <a:endParaRPr lang="en-US" dirty="0"/>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Lesson 3 Example</a:t>
            </a:r>
            <a:endParaRPr lang="en-US" dirty="0"/>
          </a:p>
        </p:txBody>
      </p:sp>
      <p:sp>
        <p:nvSpPr>
          <p:cNvPr id="3" name="Content Placeholder 2"/>
          <p:cNvSpPr>
            <a:spLocks noGrp="1"/>
          </p:cNvSpPr>
          <p:nvPr>
            <p:ph idx="1"/>
          </p:nvPr>
        </p:nvSpPr>
        <p:spPr>
          <a:xfrm>
            <a:off x="457200" y="1600200"/>
            <a:ext cx="7467600" cy="1143000"/>
          </a:xfrm>
        </p:spPr>
        <p:txBody>
          <a:bodyPr>
            <a:normAutofit/>
          </a:bodyPr>
          <a:lstStyle/>
          <a:p>
            <a:r>
              <a:rPr lang="en-US" dirty="0" smtClean="0"/>
              <a:t>The Windows (or Mac) file viewer has the explicit task of helping you visualize the file structure on your system. The interface reflects this goal:</a:t>
            </a:r>
            <a:endParaRPr lang="en-US" dirty="0"/>
          </a:p>
        </p:txBody>
      </p:sp>
      <p:pic>
        <p:nvPicPr>
          <p:cNvPr id="39940" name="Picture 4" descr="http://www.askdavetaylor.com/2-blog-pics/mac-finder-no-applications.png"/>
          <p:cNvPicPr>
            <a:picLocks noChangeAspect="1" noChangeArrowheads="1"/>
          </p:cNvPicPr>
          <p:nvPr/>
        </p:nvPicPr>
        <p:blipFill>
          <a:blip r:embed="rId2"/>
          <a:srcRect/>
          <a:stretch>
            <a:fillRect/>
          </a:stretch>
        </p:blipFill>
        <p:spPr bwMode="auto">
          <a:xfrm>
            <a:off x="1026380" y="2733674"/>
            <a:ext cx="6593620" cy="3971926"/>
          </a:xfrm>
          <a:prstGeom prst="rect">
            <a:avLst/>
          </a:prstGeom>
          <a:noFill/>
        </p:spPr>
      </p:pic>
      <p:sp>
        <p:nvSpPr>
          <p:cNvPr id="4" name="TextBox 3"/>
          <p:cNvSpPr txBox="1"/>
          <p:nvPr/>
        </p:nvSpPr>
        <p:spPr>
          <a:xfrm>
            <a:off x="-1413164" y="4087091"/>
            <a:ext cx="184731" cy="369332"/>
          </a:xfrm>
          <a:prstGeom prst="rect">
            <a:avLst/>
          </a:prstGeom>
          <a:noFill/>
        </p:spPr>
        <p:txBody>
          <a:bodyPr wrap="none" rtlCol="0">
            <a:spAutoFit/>
          </a:bodyPr>
          <a:lstStyle/>
          <a:p>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Lesson 3 cont.</a:t>
            </a:r>
            <a:endParaRPr lang="en-US" dirty="0"/>
          </a:p>
        </p:txBody>
      </p:sp>
      <p:sp>
        <p:nvSpPr>
          <p:cNvPr id="3" name="Content Placeholder 2"/>
          <p:cNvSpPr>
            <a:spLocks noGrp="1"/>
          </p:cNvSpPr>
          <p:nvPr>
            <p:ph idx="1"/>
          </p:nvPr>
        </p:nvSpPr>
        <p:spPr>
          <a:xfrm>
            <a:off x="457200" y="1524000"/>
            <a:ext cx="7467600" cy="1219200"/>
          </a:xfrm>
        </p:spPr>
        <p:txBody>
          <a:bodyPr/>
          <a:lstStyle/>
          <a:p>
            <a:r>
              <a:rPr lang="en-US" dirty="0" smtClean="0"/>
              <a:t>In contrast, Amazon.com is designed for the task of users buying things (whether they want to or not).</a:t>
            </a:r>
            <a:endParaRPr lang="en-US" dirty="0"/>
          </a:p>
        </p:txBody>
      </p:sp>
      <p:pic>
        <p:nvPicPr>
          <p:cNvPr id="41986" name="Picture 2" descr="C:\Users\mrf8t\Desktop\Capture.PNG"/>
          <p:cNvPicPr>
            <a:picLocks noChangeAspect="1" noChangeArrowheads="1"/>
          </p:cNvPicPr>
          <p:nvPr/>
        </p:nvPicPr>
        <p:blipFill>
          <a:blip r:embed="rId2"/>
          <a:srcRect/>
          <a:stretch>
            <a:fillRect/>
          </a:stretch>
        </p:blipFill>
        <p:spPr bwMode="auto">
          <a:xfrm>
            <a:off x="1066800" y="2743200"/>
            <a:ext cx="6858000" cy="4015477"/>
          </a:xfrm>
          <a:prstGeom prst="rect">
            <a:avLst/>
          </a:prstGeom>
          <a:noFill/>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Review of Lessons Today</a:t>
            </a:r>
            <a:endParaRPr lang="en-US" dirty="0"/>
          </a:p>
        </p:txBody>
      </p:sp>
      <p:sp>
        <p:nvSpPr>
          <p:cNvPr id="3" name="Content Placeholder 2"/>
          <p:cNvSpPr>
            <a:spLocks noGrp="1"/>
          </p:cNvSpPr>
          <p:nvPr>
            <p:ph idx="1"/>
          </p:nvPr>
        </p:nvSpPr>
        <p:spPr/>
        <p:txBody>
          <a:bodyPr/>
          <a:lstStyle/>
          <a:p>
            <a:r>
              <a:rPr lang="en-US" dirty="0" smtClean="0"/>
              <a:t>Lesson 1: Interface Design is highly dependent on the user base that will use the software.</a:t>
            </a:r>
          </a:p>
          <a:p>
            <a:endParaRPr lang="en-US" dirty="0" smtClean="0"/>
          </a:p>
          <a:p>
            <a:r>
              <a:rPr lang="en-US" dirty="0" smtClean="0"/>
              <a:t>Lesson 2: Interface Design often incorporates conceptual models to ease the cognitive load of users by introducing familiar paradigms.</a:t>
            </a:r>
          </a:p>
          <a:p>
            <a:endParaRPr lang="en-US" dirty="0" smtClean="0"/>
          </a:p>
          <a:p>
            <a:r>
              <a:rPr lang="en-US" dirty="0" smtClean="0"/>
              <a:t>Lesson 3: The tasks that users wish to complete is an important consideration when designing a UI.</a:t>
            </a:r>
            <a:endParaRPr lang="en-US"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Summary!</a:t>
            </a:r>
            <a:endParaRPr lang="en-US" dirty="0"/>
          </a:p>
        </p:txBody>
      </p:sp>
      <p:sp>
        <p:nvSpPr>
          <p:cNvPr id="3" name="Content Placeholder 2"/>
          <p:cNvSpPr>
            <a:spLocks noGrp="1"/>
          </p:cNvSpPr>
          <p:nvPr>
            <p:ph idx="1"/>
          </p:nvPr>
        </p:nvSpPr>
        <p:spPr/>
        <p:txBody>
          <a:bodyPr/>
          <a:lstStyle/>
          <a:p>
            <a:r>
              <a:rPr lang="en-US" dirty="0" smtClean="0"/>
              <a:t>Good interfaces are designed with three essential things in mind:</a:t>
            </a:r>
          </a:p>
          <a:p>
            <a:pPr lvl="1"/>
            <a:r>
              <a:rPr lang="en-US" dirty="0" smtClean="0"/>
              <a:t>The </a:t>
            </a:r>
            <a:r>
              <a:rPr lang="en-US" b="1" dirty="0" smtClean="0"/>
              <a:t>USERS</a:t>
            </a:r>
            <a:r>
              <a:rPr lang="en-US" dirty="0" smtClean="0"/>
              <a:t> that will be using the system.</a:t>
            </a:r>
          </a:p>
          <a:p>
            <a:pPr lvl="1"/>
            <a:r>
              <a:rPr lang="en-US" dirty="0" smtClean="0"/>
              <a:t>The </a:t>
            </a:r>
            <a:r>
              <a:rPr lang="en-US" b="1" dirty="0" smtClean="0"/>
              <a:t>TASKS</a:t>
            </a:r>
            <a:r>
              <a:rPr lang="en-US" dirty="0" smtClean="0"/>
              <a:t> those users must achieve.</a:t>
            </a:r>
          </a:p>
          <a:p>
            <a:pPr lvl="1"/>
            <a:r>
              <a:rPr lang="en-US" dirty="0" smtClean="0"/>
              <a:t>A </a:t>
            </a:r>
            <a:r>
              <a:rPr lang="en-US" b="1" dirty="0" smtClean="0"/>
              <a:t>CONCEPTUAL MODEL</a:t>
            </a:r>
            <a:r>
              <a:rPr lang="en-US" dirty="0" smtClean="0"/>
              <a:t> of expectations for the interaction.</a:t>
            </a:r>
          </a:p>
          <a:p>
            <a:pPr lvl="1"/>
            <a:endParaRPr lang="en-US" dirty="0" smtClean="0"/>
          </a:p>
          <a:p>
            <a:r>
              <a:rPr lang="en-US" dirty="0" smtClean="0"/>
              <a:t>In the next few lectures, we will look at each of these in detail.</a:t>
            </a:r>
            <a:endParaRPr lang="en-US"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Questions!</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1930’s: </a:t>
            </a:r>
            <a:r>
              <a:rPr lang="en-US" dirty="0" err="1" smtClean="0"/>
              <a:t>Vannevar</a:t>
            </a:r>
            <a:r>
              <a:rPr lang="en-US" dirty="0" smtClean="0"/>
              <a:t> Bush</a:t>
            </a:r>
            <a:endParaRPr lang="en-US" dirty="0"/>
          </a:p>
        </p:txBody>
      </p:sp>
      <p:pic>
        <p:nvPicPr>
          <p:cNvPr id="5" name="Picture 4"/>
          <p:cNvPicPr>
            <a:picLocks noChangeAspect="1"/>
          </p:cNvPicPr>
          <p:nvPr/>
        </p:nvPicPr>
        <p:blipFill>
          <a:blip r:embed="rId2"/>
          <a:stretch>
            <a:fillRect/>
          </a:stretch>
        </p:blipFill>
        <p:spPr>
          <a:xfrm>
            <a:off x="628649" y="1447800"/>
            <a:ext cx="7867113" cy="4938711"/>
          </a:xfrm>
          <a:prstGeom prst="rect">
            <a:avLst/>
          </a:prstGeom>
        </p:spPr>
      </p:pic>
    </p:spTree>
    <p:extLst>
      <p:ext uri="{BB962C8B-B14F-4D97-AF65-F5344CB8AC3E}">
        <p14:creationId xmlns:p14="http://schemas.microsoft.com/office/powerpoint/2010/main" val="40083557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1968 – Douglas </a:t>
            </a:r>
            <a:r>
              <a:rPr lang="en-US" dirty="0" err="1" smtClean="0"/>
              <a:t>Engelbart</a:t>
            </a:r>
            <a:endParaRPr lang="en-US" dirty="0"/>
          </a:p>
        </p:txBody>
      </p:sp>
      <p:sp>
        <p:nvSpPr>
          <p:cNvPr id="3" name="Content Placeholder 2"/>
          <p:cNvSpPr>
            <a:spLocks noGrp="1"/>
          </p:cNvSpPr>
          <p:nvPr>
            <p:ph idx="1"/>
          </p:nvPr>
        </p:nvSpPr>
        <p:spPr>
          <a:xfrm>
            <a:off x="457200" y="1600200"/>
            <a:ext cx="4572000" cy="4873752"/>
          </a:xfrm>
        </p:spPr>
        <p:txBody>
          <a:bodyPr>
            <a:normAutofit lnSpcReduction="10000"/>
          </a:bodyPr>
          <a:lstStyle/>
          <a:p>
            <a:r>
              <a:rPr lang="en-US" dirty="0" smtClean="0"/>
              <a:t>NLS or “</a:t>
            </a:r>
            <a:r>
              <a:rPr lang="en-US" dirty="0" err="1" smtClean="0"/>
              <a:t>oN</a:t>
            </a:r>
            <a:r>
              <a:rPr lang="en-US" dirty="0" smtClean="0"/>
              <a:t>-Line System”</a:t>
            </a:r>
          </a:p>
          <a:p>
            <a:r>
              <a:rPr lang="en-US" dirty="0" smtClean="0"/>
              <a:t>First GUI</a:t>
            </a:r>
          </a:p>
          <a:p>
            <a:pPr lvl="1"/>
            <a:r>
              <a:rPr lang="en-US" dirty="0" smtClean="0"/>
              <a:t>Mouse</a:t>
            </a:r>
          </a:p>
          <a:p>
            <a:pPr lvl="1"/>
            <a:r>
              <a:rPr lang="en-US" dirty="0" smtClean="0"/>
              <a:t>Hypertext Links</a:t>
            </a:r>
          </a:p>
          <a:p>
            <a:pPr lvl="1"/>
            <a:r>
              <a:rPr lang="en-US" dirty="0" smtClean="0"/>
              <a:t>Raster-scan video monitors</a:t>
            </a:r>
          </a:p>
          <a:p>
            <a:pPr lvl="1"/>
            <a:r>
              <a:rPr lang="en-US" dirty="0" smtClean="0"/>
              <a:t>Screen Windowing</a:t>
            </a:r>
          </a:p>
          <a:p>
            <a:pPr lvl="1"/>
            <a:r>
              <a:rPr lang="en-US" dirty="0" smtClean="0"/>
              <a:t>Keyboard shortcuts</a:t>
            </a:r>
          </a:p>
          <a:p>
            <a:pPr lvl="1"/>
            <a:endParaRPr lang="en-US" dirty="0"/>
          </a:p>
          <a:p>
            <a:r>
              <a:rPr lang="en-US" dirty="0" err="1" smtClean="0"/>
              <a:t>Engelbart</a:t>
            </a:r>
            <a:r>
              <a:rPr lang="en-US" dirty="0" smtClean="0"/>
              <a:t> is widely seen as the father of HCI</a:t>
            </a:r>
          </a:p>
          <a:p>
            <a:endParaRPr lang="en-US" dirty="0" smtClean="0"/>
          </a:p>
          <a:p>
            <a:r>
              <a:rPr lang="en-US" dirty="0" smtClean="0"/>
              <a:t>1970: Palo Alto Research Center (PARC) created by Xerox</a:t>
            </a:r>
          </a:p>
          <a:p>
            <a:pPr lvl="1"/>
            <a:r>
              <a:rPr lang="en-US" dirty="0" smtClean="0"/>
              <a:t>Goal: First commercial GUI</a:t>
            </a:r>
          </a:p>
          <a:p>
            <a:pPr lvl="1"/>
            <a:r>
              <a:rPr lang="en-US" dirty="0" smtClean="0"/>
              <a:t>Many of </a:t>
            </a:r>
            <a:r>
              <a:rPr lang="en-US" dirty="0" err="1" smtClean="0"/>
              <a:t>Engelbart’s</a:t>
            </a:r>
            <a:r>
              <a:rPr lang="en-US" dirty="0" smtClean="0"/>
              <a:t> researchers become alienated and leave to join Xerox.</a:t>
            </a:r>
            <a:endParaRPr lang="en-US" dirty="0"/>
          </a:p>
        </p:txBody>
      </p:sp>
      <p:pic>
        <p:nvPicPr>
          <p:cNvPr id="28674" name="Picture 2" descr="https://encrypted-tbn0.gstatic.com/images?q=tbn:ANd9GcSrwqxgeh4_3pnNCuNsDpu39PoVH406QCFmlUkUtdLHW5L11ytF"/>
          <p:cNvPicPr>
            <a:picLocks noChangeAspect="1" noChangeArrowheads="1"/>
          </p:cNvPicPr>
          <p:nvPr/>
        </p:nvPicPr>
        <p:blipFill>
          <a:blip r:embed="rId2"/>
          <a:srcRect/>
          <a:stretch>
            <a:fillRect/>
          </a:stretch>
        </p:blipFill>
        <p:spPr bwMode="auto">
          <a:xfrm>
            <a:off x="5410200" y="1514474"/>
            <a:ext cx="2823788" cy="4276726"/>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The Mother of All Demos (1968)</a:t>
            </a:r>
            <a:endParaRPr lang="en-US" dirty="0"/>
          </a:p>
        </p:txBody>
      </p:sp>
      <p:sp>
        <p:nvSpPr>
          <p:cNvPr id="3" name="Content Placeholder 2"/>
          <p:cNvSpPr>
            <a:spLocks noGrp="1"/>
          </p:cNvSpPr>
          <p:nvPr>
            <p:ph idx="1"/>
          </p:nvPr>
        </p:nvSpPr>
        <p:spPr/>
        <p:txBody>
          <a:bodyPr/>
          <a:lstStyle/>
          <a:p>
            <a:r>
              <a:rPr lang="en-US" dirty="0" smtClean="0"/>
              <a:t>Kind of a weird title, but hey!</a:t>
            </a:r>
          </a:p>
          <a:p>
            <a:endParaRPr lang="en-US" dirty="0" smtClean="0"/>
          </a:p>
          <a:p>
            <a:r>
              <a:rPr lang="en-US" dirty="0" smtClean="0">
                <a:hlinkClick r:id="rId2"/>
              </a:rPr>
              <a:t>http://www.youtube.com/watch?v=yJDv-zdhzMY</a:t>
            </a:r>
            <a:endParaRPr lang="en-US" dirty="0" smtClean="0"/>
          </a:p>
          <a:p>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Xerox ALTO (1973)</a:t>
            </a:r>
            <a:endParaRPr lang="en-US" dirty="0"/>
          </a:p>
        </p:txBody>
      </p:sp>
      <p:pic>
        <p:nvPicPr>
          <p:cNvPr id="29698" name="Picture 2" descr="http://www.catb.org/esr/writings/taouu/html/graphics/starscreen.jpg"/>
          <p:cNvPicPr>
            <a:picLocks noChangeAspect="1" noChangeArrowheads="1"/>
          </p:cNvPicPr>
          <p:nvPr/>
        </p:nvPicPr>
        <p:blipFill>
          <a:blip r:embed="rId2"/>
          <a:srcRect/>
          <a:stretch>
            <a:fillRect/>
          </a:stretch>
        </p:blipFill>
        <p:spPr bwMode="auto">
          <a:xfrm>
            <a:off x="838200" y="1447800"/>
            <a:ext cx="7162800" cy="5128919"/>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1984 - Macintosh</a:t>
            </a:r>
            <a:endParaRPr lang="en-US" dirty="0"/>
          </a:p>
        </p:txBody>
      </p:sp>
      <p:sp>
        <p:nvSpPr>
          <p:cNvPr id="3" name="Content Placeholder 2"/>
          <p:cNvSpPr>
            <a:spLocks noGrp="1"/>
          </p:cNvSpPr>
          <p:nvPr>
            <p:ph idx="1"/>
          </p:nvPr>
        </p:nvSpPr>
        <p:spPr>
          <a:xfrm>
            <a:off x="457200" y="5943600"/>
            <a:ext cx="8001000" cy="838200"/>
          </a:xfrm>
        </p:spPr>
        <p:txBody>
          <a:bodyPr>
            <a:normAutofit/>
          </a:bodyPr>
          <a:lstStyle/>
          <a:p>
            <a:r>
              <a:rPr lang="en-US" sz="2000" dirty="0" smtClean="0"/>
              <a:t>Small but enthusiastic constituency.</a:t>
            </a:r>
          </a:p>
          <a:p>
            <a:r>
              <a:rPr lang="en-US" sz="2000" dirty="0" smtClean="0"/>
              <a:t>Today, more of a bandwagon thing going on.</a:t>
            </a:r>
            <a:endParaRPr lang="en-US" sz="2000" dirty="0"/>
          </a:p>
        </p:txBody>
      </p:sp>
      <p:pic>
        <p:nvPicPr>
          <p:cNvPr id="30722" name="Picture 2" descr="http://www.theoligarch.com/images/mac_early_gui.gif"/>
          <p:cNvPicPr>
            <a:picLocks noChangeAspect="1" noChangeArrowheads="1"/>
          </p:cNvPicPr>
          <p:nvPr/>
        </p:nvPicPr>
        <p:blipFill>
          <a:blip r:embed="rId2"/>
          <a:srcRect/>
          <a:stretch>
            <a:fillRect/>
          </a:stretch>
        </p:blipFill>
        <p:spPr bwMode="auto">
          <a:xfrm>
            <a:off x="1066800" y="1432292"/>
            <a:ext cx="6553200" cy="4377333"/>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OS X – Quite Different!</a:t>
            </a:r>
            <a:endParaRPr lang="en-US" dirty="0"/>
          </a:p>
        </p:txBody>
      </p:sp>
      <p:sp>
        <p:nvSpPr>
          <p:cNvPr id="3" name="Content Placeholder 2"/>
          <p:cNvSpPr>
            <a:spLocks noGrp="1"/>
          </p:cNvSpPr>
          <p:nvPr>
            <p:ph idx="1"/>
          </p:nvPr>
        </p:nvSpPr>
        <p:spPr>
          <a:xfrm>
            <a:off x="7059449" y="3276600"/>
            <a:ext cx="1932151" cy="1295400"/>
          </a:xfrm>
        </p:spPr>
        <p:txBody>
          <a:bodyPr>
            <a:normAutofit fontScale="85000" lnSpcReduction="20000"/>
          </a:bodyPr>
          <a:lstStyle/>
          <a:p>
            <a:r>
              <a:rPr lang="en-US" dirty="0" smtClean="0"/>
              <a:t>More use of colors, icons.</a:t>
            </a:r>
          </a:p>
          <a:p>
            <a:r>
              <a:rPr lang="en-US" dirty="0" smtClean="0"/>
              <a:t>Added the Dock.</a:t>
            </a:r>
          </a:p>
          <a:p>
            <a:r>
              <a:rPr lang="en-US" dirty="0" err="1" smtClean="0"/>
              <a:t>Gelcap</a:t>
            </a:r>
            <a:r>
              <a:rPr lang="en-US" dirty="0" smtClean="0"/>
              <a:t> style buttons</a:t>
            </a:r>
          </a:p>
        </p:txBody>
      </p:sp>
      <p:pic>
        <p:nvPicPr>
          <p:cNvPr id="31746" name="Picture 2" descr="http://fc00.deviantart.net/fs30/f/2008/091/4/8/Mac_OS_X_10_5_2_Leopard_by_GhostLin.jpg"/>
          <p:cNvPicPr>
            <a:picLocks noChangeAspect="1" noChangeArrowheads="1"/>
          </p:cNvPicPr>
          <p:nvPr/>
        </p:nvPicPr>
        <p:blipFill>
          <a:blip r:embed="rId2" cstate="print"/>
          <a:srcRect/>
          <a:stretch>
            <a:fillRect/>
          </a:stretch>
        </p:blipFill>
        <p:spPr bwMode="auto">
          <a:xfrm>
            <a:off x="57150" y="1774098"/>
            <a:ext cx="6877050" cy="4300403"/>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2143</TotalTime>
  <Words>893</Words>
  <Application>Microsoft Macintosh PowerPoint</Application>
  <PresentationFormat>On-screen Show (4:3)</PresentationFormat>
  <Paragraphs>121</Paragraphs>
  <Slides>37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Calibri</vt:lpstr>
      <vt:lpstr>Calibri Light</vt:lpstr>
      <vt:lpstr>Mangal</vt:lpstr>
      <vt:lpstr>Arial</vt:lpstr>
      <vt:lpstr>Office Theme</vt:lpstr>
      <vt:lpstr>CS3205 – HCI in Software Development  History Of HCI</vt:lpstr>
      <vt:lpstr>The (Very Brief) History Of HCI</vt:lpstr>
      <vt:lpstr>1945: Vannevar Bush</vt:lpstr>
      <vt:lpstr>1930’s: Vannevar Bush</vt:lpstr>
      <vt:lpstr>1968 – Douglas Engelbart</vt:lpstr>
      <vt:lpstr>The Mother of All Demos (1968)</vt:lpstr>
      <vt:lpstr>Xerox ALTO (1973)</vt:lpstr>
      <vt:lpstr>1984 - Macintosh</vt:lpstr>
      <vt:lpstr>OS X – Quite Different!</vt:lpstr>
      <vt:lpstr>iOS!</vt:lpstr>
      <vt:lpstr>Windows 1.0 (1985)</vt:lpstr>
      <vt:lpstr>Windows 3.0 (1990)</vt:lpstr>
      <vt:lpstr>Windows 95</vt:lpstr>
      <vt:lpstr>Windows 8 (2012)</vt:lpstr>
      <vt:lpstr>Linux History!</vt:lpstr>
      <vt:lpstr>Linus Torvalds</vt:lpstr>
      <vt:lpstr>Gnome (1999 – Present) &amp; KDE (1996 - Present)</vt:lpstr>
      <vt:lpstr>Anything Seem Kind of Weird?</vt:lpstr>
      <vt:lpstr>Consoles</vt:lpstr>
      <vt:lpstr>Discussion</vt:lpstr>
      <vt:lpstr>Lesson 1!</vt:lpstr>
      <vt:lpstr>Example (Paint vs. Photoshop)</vt:lpstr>
      <vt:lpstr>Photoshop</vt:lpstr>
      <vt:lpstr>Lesson 1!</vt:lpstr>
      <vt:lpstr>Why Does the Desktop Paradigm Work?</vt:lpstr>
      <vt:lpstr>Why Does the Desktop Paradigm Work?</vt:lpstr>
      <vt:lpstr>Moving on…Windows BOB (~1995)</vt:lpstr>
      <vt:lpstr>Why Does the Desktop Paradigm Work?</vt:lpstr>
      <vt:lpstr>Lesson 2!</vt:lpstr>
      <vt:lpstr>Another Example (Notepad vs. Word)</vt:lpstr>
      <vt:lpstr>Cont.</vt:lpstr>
      <vt:lpstr>Lesson 3!</vt:lpstr>
      <vt:lpstr>Lesson 3 Example</vt:lpstr>
      <vt:lpstr>Lesson 3 cont.</vt:lpstr>
      <vt:lpstr>Review of Lessons Today</vt:lpstr>
      <vt:lpstr>Summary!</vt:lpstr>
      <vt:lpstr>Questions!</vt:lpstr>
    </vt:vector>
  </TitlesOfParts>
  <Company>Dept. of Computer Science, University of Virginia</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CS3205 – HCI in Software Development  Introduction</dc:title>
  <dc:creator>Mark Floryan</dc:creator>
  <cp:lastModifiedBy>Microsoft Office User</cp:lastModifiedBy>
  <cp:revision>101</cp:revision>
  <dcterms:created xsi:type="dcterms:W3CDTF">2013-08-15T19:53:44Z</dcterms:created>
  <dcterms:modified xsi:type="dcterms:W3CDTF">2018-01-25T20:58:49Z</dcterms:modified>
</cp:coreProperties>
</file>

<file path=docProps/thumbnail.jpeg>
</file>